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575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5A1B5-8E84-41D1-9249-68814408B1D5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9F651-18C2-4101-BEEE-A8A82DE5FA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926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Online education in India will see approximately 8x growth in the next five years, says a recent report by Google, KPMG.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 smtClean="0"/>
              <a:t>This will have a significant impact on the </a:t>
            </a:r>
            <a:r>
              <a:rPr lang="en-US" dirty="0" err="1" smtClean="0"/>
              <a:t>edtech</a:t>
            </a:r>
            <a:r>
              <a:rPr lang="en-US" dirty="0" smtClean="0"/>
              <a:t> market that has a potential to touch </a:t>
            </a:r>
            <a:r>
              <a:rPr lang="en-US" b="1" dirty="0" smtClean="0"/>
              <a:t>$1.96 </a:t>
            </a:r>
            <a:r>
              <a:rPr lang="en-US" b="1" dirty="0" err="1" smtClean="0"/>
              <a:t>Bn</a:t>
            </a:r>
            <a:r>
              <a:rPr lang="en-US" b="1" dirty="0" smtClean="0"/>
              <a:t> by 2021</a:t>
            </a:r>
            <a:r>
              <a:rPr lang="en-US" dirty="0" smtClean="0"/>
              <a:t> from where it stands now i.e. $247 </a:t>
            </a:r>
            <a:r>
              <a:rPr lang="en-US" dirty="0" err="1" smtClean="0"/>
              <a:t>Mn</a:t>
            </a:r>
            <a:r>
              <a:rPr lang="en-US" dirty="0" smtClean="0"/>
              <a:t>.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fact that smartphones and mobile data are becoming even more mainstream and there is growing familiarity with online payments, suggests that a very significant proportion of the audience will adopt or switch to a new-age learning mode.</a:t>
            </a:r>
            <a:endParaRPr lang="en-IN" b="1" dirty="0" smtClean="0"/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298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64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9F651-18C2-4101-BEEE-A8A82DE5FA3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282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4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48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21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59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82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024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197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58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10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11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1A54-AAD9-45D4-B93D-304DE0366CB7}" type="datetimeFigureOut">
              <a:rPr lang="en-IN" smtClean="0"/>
              <a:t>04-01-2020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E75B4-D23E-45C7-A850-909B9CF1FF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8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3669" y="14010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Attention Span Detection in Online Instructor Led Sessions</a:t>
            </a:r>
          </a:p>
        </p:txBody>
      </p:sp>
    </p:spTree>
    <p:extLst>
      <p:ext uri="{BB962C8B-B14F-4D97-AF65-F5344CB8AC3E}">
        <p14:creationId xmlns:p14="http://schemas.microsoft.com/office/powerpoint/2010/main" val="232088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4. Eye Position </a:t>
            </a:r>
            <a:r>
              <a:rPr lang="en-IN" dirty="0"/>
              <a:t>T</a:t>
            </a:r>
            <a:r>
              <a:rPr lang="en-IN" dirty="0" smtClean="0"/>
              <a:t>racking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66" y="2469754"/>
            <a:ext cx="3623701" cy="244599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3" y="2471058"/>
            <a:ext cx="3621769" cy="2444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85" y="2471058"/>
            <a:ext cx="3621768" cy="244469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14803" y="5136188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right</a:t>
            </a:r>
            <a:endParaRPr lang="en-IN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78083" y="5136188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</a:t>
            </a:r>
            <a:r>
              <a:rPr lang="en-IN" sz="2400" dirty="0" err="1" smtClean="0"/>
              <a:t>center</a:t>
            </a:r>
            <a:endParaRPr lang="en-IN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41363" y="5134884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Looking left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8073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/>
              <a:t>5. Noise level detection from environment sound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4"/>
          <a:stretch/>
        </p:blipFill>
        <p:spPr>
          <a:xfrm>
            <a:off x="2460333" y="1932284"/>
            <a:ext cx="7126120" cy="413801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570230" y="2648627"/>
            <a:ext cx="3621770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400" dirty="0" smtClean="0"/>
              <a:t>Noise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1801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6. One way vs Two way conversation - Sound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1" t="6498" r="4246" b="10470"/>
          <a:stretch/>
        </p:blipFill>
        <p:spPr>
          <a:xfrm>
            <a:off x="6214985" y="2405742"/>
            <a:ext cx="4844901" cy="2804183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t="1444"/>
          <a:stretch/>
        </p:blipFill>
        <p:spPr>
          <a:xfrm>
            <a:off x="838200" y="2405742"/>
            <a:ext cx="4724399" cy="2804183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61787" y="5621792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Speaker output</a:t>
            </a:r>
            <a:endParaRPr lang="en-IN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182663" y="5621792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Microphone input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20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7</a:t>
            </a:r>
            <a:r>
              <a:rPr lang="en-IN" dirty="0" smtClean="0"/>
              <a:t>. Graph plotting the Attention level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65" y="2287001"/>
            <a:ext cx="5437869" cy="3312070"/>
          </a:xfrm>
        </p:spPr>
      </p:pic>
    </p:spTree>
    <p:extLst>
      <p:ext uri="{BB962C8B-B14F-4D97-AF65-F5344CB8AC3E}">
        <p14:creationId xmlns:p14="http://schemas.microsoft.com/office/powerpoint/2010/main" val="42683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Alerts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9" y="2021907"/>
            <a:ext cx="5422605" cy="26717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5" y="2021907"/>
            <a:ext cx="5430707" cy="2675755"/>
          </a:xfrm>
          <a:prstGeom prst="rect">
            <a:avLst/>
          </a:prstGeom>
        </p:spPr>
      </p:pic>
      <p:pic>
        <p:nvPicPr>
          <p:cNvPr id="5122" name="Picture 2" descr="Emergency Alarm System - Voice Alarm System In Emergency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82" y="4855369"/>
            <a:ext cx="1849664" cy="13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5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710" y="2557718"/>
            <a:ext cx="10515600" cy="1325563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38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Online education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29943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2016 - 2021</a:t>
            </a:r>
          </a:p>
          <a:p>
            <a:r>
              <a:rPr lang="en-US" sz="3200" dirty="0" smtClean="0"/>
              <a:t>Approximately </a:t>
            </a:r>
            <a:r>
              <a:rPr lang="en-US" sz="3200" b="1" dirty="0" smtClean="0"/>
              <a:t>8x</a:t>
            </a:r>
            <a:r>
              <a:rPr lang="en-US" sz="3200" dirty="0" smtClean="0"/>
              <a:t> growth</a:t>
            </a:r>
          </a:p>
          <a:p>
            <a:r>
              <a:rPr lang="en-US" sz="3200" b="1" dirty="0" smtClean="0"/>
              <a:t>$1.96 </a:t>
            </a:r>
            <a:r>
              <a:rPr lang="en-US" sz="3200" b="1" dirty="0" err="1" smtClean="0"/>
              <a:t>Bn</a:t>
            </a:r>
            <a:r>
              <a:rPr lang="en-US" sz="3200" b="1" dirty="0" smtClean="0"/>
              <a:t> </a:t>
            </a:r>
            <a:r>
              <a:rPr lang="en-US" sz="3200" dirty="0" smtClean="0"/>
              <a:t>by 2021</a:t>
            </a:r>
          </a:p>
          <a:p>
            <a:r>
              <a:rPr lang="en-IN" sz="3200" dirty="0"/>
              <a:t>Convenience</a:t>
            </a:r>
          </a:p>
          <a:p>
            <a:r>
              <a:rPr lang="en-IN" sz="3200" dirty="0"/>
              <a:t>Flexibility</a:t>
            </a:r>
          </a:p>
          <a:p>
            <a:r>
              <a:rPr lang="en-IN" sz="3200" dirty="0" smtClean="0"/>
              <a:t>Personalisation</a:t>
            </a:r>
          </a:p>
          <a:p>
            <a:r>
              <a:rPr lang="en-IN" sz="3200" dirty="0" smtClean="0"/>
              <a:t>Smartphones and mobile data</a:t>
            </a:r>
            <a:endParaRPr lang="en-IN" sz="32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Online education in India hits $247M with 1.57M paid user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142" y="1690688"/>
            <a:ext cx="5145733" cy="412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1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Online education - Distractions</a:t>
            </a:r>
            <a:endParaRPr lang="en-IN" dirty="0"/>
          </a:p>
        </p:txBody>
      </p:sp>
      <p:pic>
        <p:nvPicPr>
          <p:cNvPr id="4098" name="Picture 2" descr="http://nique.net/wp-content/uploads/2013/02/focus-David-Van-GT-Future-of-TV-JPEG-5-of-8-982x65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927" y="3085361"/>
            <a:ext cx="4234088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ways On, All the Time: Are We Suffering From FoM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0" y="3715742"/>
            <a:ext cx="21907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orking Online? Overcome the Distractions of the World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975513"/>
            <a:ext cx="3603171" cy="293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1690688"/>
            <a:ext cx="105156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dirty="0" smtClean="0"/>
              <a:t>Average Attention span in </a:t>
            </a:r>
            <a:r>
              <a:rPr lang="en-IN" b="1" dirty="0" smtClean="0"/>
              <a:t>1988</a:t>
            </a:r>
            <a:r>
              <a:rPr lang="en-IN" dirty="0" smtClean="0"/>
              <a:t> – </a:t>
            </a:r>
            <a:r>
              <a:rPr lang="en-IN" b="1" dirty="0" smtClean="0"/>
              <a:t>12</a:t>
            </a:r>
            <a:r>
              <a:rPr lang="en-IN" dirty="0" smtClean="0"/>
              <a:t> minutes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smtClean="0"/>
              <a:t>Average Attention span in </a:t>
            </a:r>
            <a:r>
              <a:rPr lang="en-IN" b="1" dirty="0" smtClean="0"/>
              <a:t>2018</a:t>
            </a:r>
            <a:r>
              <a:rPr lang="en-IN" dirty="0" smtClean="0"/>
              <a:t> – </a:t>
            </a:r>
            <a:r>
              <a:rPr lang="en-IN" b="1" dirty="0" smtClean="0"/>
              <a:t>5</a:t>
            </a:r>
            <a:r>
              <a:rPr lang="en-IN" dirty="0" smtClean="0"/>
              <a:t> minutes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370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Problem </a:t>
            </a:r>
            <a:r>
              <a:rPr lang="en-IN" dirty="0"/>
              <a:t>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 smtClean="0"/>
              <a:t>To create a mechanism for </a:t>
            </a:r>
            <a:r>
              <a:rPr lang="en-IN" sz="3200" b="1" dirty="0" smtClean="0"/>
              <a:t>monitoring</a:t>
            </a:r>
            <a:r>
              <a:rPr lang="en-IN" sz="3200" dirty="0" smtClean="0"/>
              <a:t> </a:t>
            </a:r>
            <a:r>
              <a:rPr lang="en-IN" sz="3200" dirty="0"/>
              <a:t>and </a:t>
            </a:r>
            <a:r>
              <a:rPr lang="en-IN" sz="3200" b="1" dirty="0" smtClean="0"/>
              <a:t>measuring</a:t>
            </a:r>
            <a:r>
              <a:rPr lang="en-IN" sz="3200" dirty="0" smtClean="0"/>
              <a:t> </a:t>
            </a:r>
            <a:r>
              <a:rPr lang="en-IN" sz="3200" dirty="0"/>
              <a:t>the </a:t>
            </a:r>
            <a:r>
              <a:rPr lang="en-IN" sz="3200" b="1" dirty="0" smtClean="0"/>
              <a:t>Attention</a:t>
            </a:r>
            <a:r>
              <a:rPr lang="en-IN" sz="3200" dirty="0" smtClean="0"/>
              <a:t> </a:t>
            </a:r>
            <a:r>
              <a:rPr lang="en-IN" sz="3200" b="1" dirty="0"/>
              <a:t>span</a:t>
            </a:r>
            <a:r>
              <a:rPr lang="en-IN" sz="3200" dirty="0"/>
              <a:t> of the </a:t>
            </a:r>
            <a:r>
              <a:rPr lang="en-IN" sz="3200" dirty="0" smtClean="0"/>
              <a:t>learners in online seminars.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2052" name="Picture 4" descr="https://external-content.duckduckgo.com/iu/?u=https%3A%2F%2Ftse2.mm.bing.net%2Fth%3Fid%3DOIP.-ar4lNfnUPR8hrbXOtWiUgHaDt%26pid%3DApi&amp;f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86112"/>
            <a:ext cx="4514852" cy="248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U offers new certificate program in political thought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99" y="3186113"/>
            <a:ext cx="3941464" cy="248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b="1" dirty="0" smtClean="0"/>
              <a:t>Eye</a:t>
            </a:r>
            <a:r>
              <a:rPr lang="en-IN" sz="3200" dirty="0" smtClean="0"/>
              <a:t> position </a:t>
            </a:r>
            <a:r>
              <a:rPr lang="en-IN" sz="3200" b="1" dirty="0" smtClean="0"/>
              <a:t>tracking</a:t>
            </a:r>
          </a:p>
          <a:p>
            <a:r>
              <a:rPr lang="en-IN" sz="3200" b="1" dirty="0" smtClean="0"/>
              <a:t>Blink</a:t>
            </a:r>
            <a:r>
              <a:rPr lang="en-IN" sz="3200" dirty="0" smtClean="0"/>
              <a:t> </a:t>
            </a:r>
            <a:r>
              <a:rPr lang="en-IN" sz="3200" b="1" dirty="0" smtClean="0"/>
              <a:t>rate detection</a:t>
            </a:r>
            <a:endParaRPr lang="en-IN" sz="3200" b="1" dirty="0" smtClean="0"/>
          </a:p>
          <a:p>
            <a:r>
              <a:rPr lang="en-IN" sz="3200" b="1" dirty="0" smtClean="0"/>
              <a:t>Positional</a:t>
            </a:r>
            <a:r>
              <a:rPr lang="en-IN" sz="3200" dirty="0" smtClean="0"/>
              <a:t> </a:t>
            </a:r>
            <a:r>
              <a:rPr lang="en-IN" sz="3200" b="1" dirty="0" smtClean="0"/>
              <a:t>changes</a:t>
            </a:r>
            <a:r>
              <a:rPr lang="en-IN" sz="3200" dirty="0" smtClean="0"/>
              <a:t> - Restlessness</a:t>
            </a:r>
          </a:p>
          <a:p>
            <a:r>
              <a:rPr lang="en-IN" sz="3200" dirty="0" smtClean="0"/>
              <a:t>Ratio of </a:t>
            </a:r>
            <a:r>
              <a:rPr lang="en-IN" sz="3200" b="1" dirty="0" smtClean="0"/>
              <a:t>one-way</a:t>
            </a:r>
            <a:r>
              <a:rPr lang="en-IN" sz="3200" dirty="0" smtClean="0"/>
              <a:t> vs </a:t>
            </a:r>
            <a:r>
              <a:rPr lang="en-IN" sz="3200" b="1" dirty="0" smtClean="0"/>
              <a:t>two-way</a:t>
            </a:r>
            <a:r>
              <a:rPr lang="en-IN" sz="3200" dirty="0" smtClean="0"/>
              <a:t> conversation</a:t>
            </a:r>
          </a:p>
          <a:p>
            <a:r>
              <a:rPr lang="en-IN" sz="3200" dirty="0" smtClean="0"/>
              <a:t>Background </a:t>
            </a:r>
            <a:r>
              <a:rPr lang="en-IN" sz="3200" b="1" dirty="0" smtClean="0"/>
              <a:t>noise</a:t>
            </a:r>
          </a:p>
          <a:p>
            <a:r>
              <a:rPr lang="en-IN" sz="3200" dirty="0" smtClean="0"/>
              <a:t>Real time </a:t>
            </a:r>
            <a:r>
              <a:rPr lang="en-IN" sz="3200" b="1" dirty="0" smtClean="0"/>
              <a:t>dashboard</a:t>
            </a:r>
            <a:r>
              <a:rPr lang="en-IN" sz="3200" dirty="0" smtClean="0"/>
              <a:t> – Participation of each user</a:t>
            </a:r>
          </a:p>
          <a:p>
            <a:r>
              <a:rPr lang="en-IN" sz="3200" dirty="0" smtClean="0"/>
              <a:t>Real time </a:t>
            </a:r>
            <a:r>
              <a:rPr lang="en-IN" sz="3200" b="1" dirty="0" smtClean="0"/>
              <a:t>triggers</a:t>
            </a:r>
            <a:r>
              <a:rPr lang="en-IN" sz="3200" dirty="0" smtClean="0"/>
              <a:t> in case of sub-optimal participation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23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2675"/>
          </a:xfrm>
        </p:spPr>
        <p:txBody>
          <a:bodyPr/>
          <a:lstStyle/>
          <a:p>
            <a:pPr algn="ctr"/>
            <a:r>
              <a:rPr lang="en-IN" dirty="0" smtClean="0"/>
              <a:t>Solution steps</a:t>
            </a:r>
            <a:endParaRPr lang="en-IN" dirty="0"/>
          </a:p>
        </p:txBody>
      </p:sp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/>
          <a:srcRect t="165" b="166"/>
          <a:stretch>
            <a:fillRect/>
          </a:stretch>
        </p:blipFill>
        <p:spPr>
          <a:xfrm>
            <a:off x="2065470" y="1577975"/>
            <a:ext cx="8061059" cy="45989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1719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1. Background Subtraction using </a:t>
            </a:r>
            <a:br>
              <a:rPr lang="en-IN" dirty="0" smtClean="0"/>
            </a:br>
            <a:r>
              <a:rPr lang="en-IN" dirty="0" smtClean="0"/>
              <a:t>Semantic Segmentation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29" y="2181060"/>
            <a:ext cx="4783911" cy="32291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71" y="2181060"/>
            <a:ext cx="4783911" cy="322914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04929" y="5606143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Input - Original image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50429" y="5606143"/>
            <a:ext cx="5037265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Output - Semantic segmentation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3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dirty="0" smtClean="0"/>
              <a:t>2. Comparison of subsequent frames </a:t>
            </a:r>
            <a:br>
              <a:rPr lang="en-IN" dirty="0" smtClean="0"/>
            </a:br>
            <a:r>
              <a:rPr lang="en-IN" dirty="0" smtClean="0"/>
              <a:t>at regular intervals of time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0136"/>
            <a:ext cx="4877223" cy="32921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2" y="2240136"/>
            <a:ext cx="4877222" cy="32921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5617029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</a:t>
            </a:r>
            <a:r>
              <a:rPr lang="en-IN" b="1" dirty="0" smtClean="0"/>
              <a:t>T</a:t>
            </a:r>
            <a:r>
              <a:rPr lang="en-IN" dirty="0" smtClean="0"/>
              <a:t> seconds</a:t>
            </a: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91942" y="5617029"/>
            <a:ext cx="4877223" cy="559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 smtClean="0"/>
              <a:t>Frame at (</a:t>
            </a:r>
            <a:r>
              <a:rPr lang="en-IN" b="1" dirty="0" smtClean="0"/>
              <a:t>T+3</a:t>
            </a:r>
            <a:r>
              <a:rPr lang="en-IN" dirty="0" smtClean="0"/>
              <a:t>) seconds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563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3. Blink </a:t>
            </a:r>
            <a:r>
              <a:rPr lang="en-IN" dirty="0"/>
              <a:t>R</a:t>
            </a:r>
            <a:r>
              <a:rPr lang="en-IN" dirty="0" smtClean="0"/>
              <a:t>ate Detection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84" y="2322574"/>
            <a:ext cx="4877223" cy="32921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577" y="2322574"/>
            <a:ext cx="4877223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226</Words>
  <Application>Microsoft Office PowerPoint</Application>
  <PresentationFormat>Widescreen</PresentationFormat>
  <Paragraphs>49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Attention Span Detection in Online Instructor Led Sessions</vt:lpstr>
      <vt:lpstr>Online education</vt:lpstr>
      <vt:lpstr>Online education - Distractions</vt:lpstr>
      <vt:lpstr>Problem statement </vt:lpstr>
      <vt:lpstr>Features</vt:lpstr>
      <vt:lpstr>Solution steps</vt:lpstr>
      <vt:lpstr>1. Background Subtraction using  Semantic Segmentation</vt:lpstr>
      <vt:lpstr>2. Comparison of subsequent frames  at regular intervals of time</vt:lpstr>
      <vt:lpstr>3. Blink Rate Detection</vt:lpstr>
      <vt:lpstr>4. Eye Position Tracking</vt:lpstr>
      <vt:lpstr>5. Noise level detection from environment sound</vt:lpstr>
      <vt:lpstr>6. One way vs Two way conversation - Sound</vt:lpstr>
      <vt:lpstr>7. Graph plotting the Attention level</vt:lpstr>
      <vt:lpstr>Alerts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Span Detection in Online Instructor Led Sessions</dc:title>
  <dc:creator>Rahul RK</dc:creator>
  <cp:lastModifiedBy>Rahul RK</cp:lastModifiedBy>
  <cp:revision>15</cp:revision>
  <dcterms:created xsi:type="dcterms:W3CDTF">2020-01-04T07:40:48Z</dcterms:created>
  <dcterms:modified xsi:type="dcterms:W3CDTF">2020-01-04T16:04:38Z</dcterms:modified>
</cp:coreProperties>
</file>